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4" r:id="rId2"/>
    <p:sldId id="382" r:id="rId3"/>
    <p:sldId id="390" r:id="rId4"/>
    <p:sldId id="392" r:id="rId5"/>
    <p:sldId id="397" r:id="rId6"/>
    <p:sldId id="398" r:id="rId7"/>
    <p:sldId id="399" r:id="rId8"/>
    <p:sldId id="400" r:id="rId9"/>
    <p:sldId id="401" r:id="rId10"/>
    <p:sldId id="403" r:id="rId11"/>
    <p:sldId id="402" r:id="rId12"/>
    <p:sldId id="404" r:id="rId13"/>
    <p:sldId id="424" r:id="rId14"/>
    <p:sldId id="405" r:id="rId15"/>
    <p:sldId id="406" r:id="rId16"/>
    <p:sldId id="408" r:id="rId17"/>
    <p:sldId id="430" r:id="rId18"/>
    <p:sldId id="407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20" r:id="rId27"/>
    <p:sldId id="421" r:id="rId28"/>
    <p:sldId id="422" r:id="rId29"/>
    <p:sldId id="423" r:id="rId30"/>
    <p:sldId id="425" r:id="rId31"/>
    <p:sldId id="426" r:id="rId32"/>
    <p:sldId id="427" r:id="rId33"/>
    <p:sldId id="428" r:id="rId34"/>
    <p:sldId id="429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370" r:id="rId43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AFE3"/>
    <a:srgbClr val="FF51B7"/>
    <a:srgbClr val="F5F5F5"/>
    <a:srgbClr val="969696"/>
    <a:srgbClr val="C8C8C8"/>
    <a:srgbClr val="0096D5"/>
    <a:srgbClr val="D4D4D4"/>
    <a:srgbClr val="EAEAEA"/>
    <a:srgbClr val="F3F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3737" autoAdjust="0"/>
  </p:normalViewPr>
  <p:slideViewPr>
    <p:cSldViewPr>
      <p:cViewPr varScale="1">
        <p:scale>
          <a:sx n="125" d="100"/>
          <a:sy n="125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DD0A-9044-4D18-9C18-8B428ED92850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C6817-9CDC-4935-A4AC-27CF72BD8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13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7C70-E853-4894-BF07-D2F4B19C8F53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47F99-6ADC-4C80-99B3-D41D13275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&lt;!DOCTYPE html&gt;</a:t>
            </a:r>
          </a:p>
          <a:p>
            <a:r>
              <a:rPr lang="en-US" altLang="zh-CN" dirty="0" smtClean="0"/>
              <a:t>&lt;html&gt;</a:t>
            </a:r>
          </a:p>
          <a:p>
            <a:r>
              <a:rPr lang="en-US" altLang="zh-CN" dirty="0" smtClean="0"/>
              <a:t>&lt;head&gt;</a:t>
            </a:r>
          </a:p>
          <a:p>
            <a:r>
              <a:rPr lang="en-US" altLang="zh-CN" dirty="0" smtClean="0"/>
              <a:t>&lt;meta charset="UTF-8"&gt;</a:t>
            </a:r>
          </a:p>
          <a:p>
            <a:r>
              <a:rPr lang="en-US" altLang="zh-CN" dirty="0" smtClean="0"/>
              <a:t>&lt;title&gt;${PROJECT_NAME}-</a:t>
            </a:r>
            <a:r>
              <a:rPr lang="zh-CN" altLang="en-US" dirty="0" smtClean="0"/>
              <a:t>第</a:t>
            </a:r>
            <a:r>
              <a:rPr lang="en-US" altLang="zh-CN" dirty="0" smtClean="0"/>
              <a:t>${BUILD_NUMBER}</a:t>
            </a:r>
            <a:r>
              <a:rPr lang="zh-CN" altLang="en-US" dirty="0" smtClean="0"/>
              <a:t>次构建日志</a:t>
            </a:r>
            <a:r>
              <a:rPr lang="en-US" altLang="zh-CN" dirty="0" smtClean="0"/>
              <a:t>&lt;/title&gt;</a:t>
            </a:r>
          </a:p>
          <a:p>
            <a:r>
              <a:rPr lang="en-US" altLang="zh-CN" dirty="0" smtClean="0"/>
              <a:t>&lt;/head&gt;</a:t>
            </a:r>
          </a:p>
          <a:p>
            <a:r>
              <a:rPr lang="en-US" altLang="zh-CN" dirty="0" smtClean="0"/>
              <a:t>&lt;body </a:t>
            </a:r>
            <a:r>
              <a:rPr lang="en-US" altLang="zh-CN" dirty="0" err="1" smtClean="0"/>
              <a:t>leftmargin</a:t>
            </a:r>
            <a:r>
              <a:rPr lang="en-US" altLang="zh-CN" dirty="0" smtClean="0"/>
              <a:t>="8" </a:t>
            </a:r>
            <a:r>
              <a:rPr lang="en-US" altLang="zh-CN" dirty="0" err="1" smtClean="0"/>
              <a:t>marginwidth</a:t>
            </a:r>
            <a:r>
              <a:rPr lang="en-US" altLang="zh-CN" dirty="0" smtClean="0"/>
              <a:t>="0" </a:t>
            </a:r>
            <a:r>
              <a:rPr lang="en-US" altLang="zh-CN" dirty="0" err="1" smtClean="0"/>
              <a:t>topmargin</a:t>
            </a:r>
            <a:r>
              <a:rPr lang="en-US" altLang="zh-CN" dirty="0" smtClean="0"/>
              <a:t>="8" </a:t>
            </a:r>
            <a:r>
              <a:rPr lang="en-US" altLang="zh-CN" dirty="0" err="1" smtClean="0"/>
              <a:t>marginheight</a:t>
            </a:r>
            <a:r>
              <a:rPr lang="en-US" altLang="zh-CN" dirty="0" smtClean="0"/>
              <a:t>="4" offset="0"&gt;</a:t>
            </a:r>
          </a:p>
          <a:p>
            <a:r>
              <a:rPr lang="en-US" altLang="zh-CN" dirty="0" smtClean="0"/>
              <a:t>    &lt;table width="95%" </a:t>
            </a:r>
            <a:r>
              <a:rPr lang="en-US" altLang="zh-CN" dirty="0" err="1" smtClean="0"/>
              <a:t>cellpadding</a:t>
            </a:r>
            <a:r>
              <a:rPr lang="en-US" altLang="zh-CN" dirty="0" smtClean="0"/>
              <a:t>="0" </a:t>
            </a:r>
            <a:r>
              <a:rPr lang="en-US" altLang="zh-CN" dirty="0" err="1" smtClean="0"/>
              <a:t>cellspacing</a:t>
            </a:r>
            <a:r>
              <a:rPr lang="en-US" altLang="zh-CN" dirty="0" smtClean="0"/>
              <a:t>="0" style="font-size: 11pt; font-family: Tahoma, Arial, Helvetica, sans-serif"&gt;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&lt;td&gt;(</a:t>
            </a:r>
            <a:r>
              <a:rPr lang="zh-CN" altLang="en-US" dirty="0" smtClean="0"/>
              <a:t>本邮件是程序自动下发的，请勿回复！</a:t>
            </a:r>
            <a:r>
              <a:rPr lang="en-US" altLang="zh-CN" dirty="0" smtClean="0"/>
              <a:t>)&lt;/td&gt;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&lt;td&gt;&lt;h2&gt;</a:t>
            </a:r>
          </a:p>
          <a:p>
            <a:r>
              <a:rPr lang="en-US" altLang="zh-CN" dirty="0" smtClean="0"/>
              <a:t>                    &lt;font color="#0000FF"&gt;</a:t>
            </a:r>
            <a:r>
              <a:rPr lang="zh-CN" altLang="en-US" dirty="0" smtClean="0"/>
              <a:t>构建结果 </a:t>
            </a:r>
            <a:r>
              <a:rPr lang="en-US" altLang="zh-CN" dirty="0" smtClean="0"/>
              <a:t>- ${BUILD_STATUS}&lt;/font&gt;</a:t>
            </a:r>
          </a:p>
          <a:p>
            <a:r>
              <a:rPr lang="en-US" altLang="zh-CN" dirty="0" smtClean="0"/>
              <a:t>                &lt;/h2&gt;&lt;/td&gt;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</a:t>
            </a:r>
          </a:p>
          <a:p>
            <a:r>
              <a:rPr lang="en-US" altLang="zh-CN" dirty="0" smtClean="0"/>
              <a:t>            &lt;b&gt;&lt;font color="#0B610B"&gt;</a:t>
            </a:r>
            <a:r>
              <a:rPr lang="zh-CN" altLang="en-US" dirty="0" smtClean="0"/>
              <a:t>构建信息</a:t>
            </a:r>
            <a:r>
              <a:rPr lang="en-US" altLang="zh-CN" dirty="0" smtClean="0"/>
              <a:t>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项目名称： </a:t>
            </a:r>
            <a:r>
              <a:rPr lang="en-US" altLang="zh-CN" dirty="0" smtClean="0"/>
              <a:t>${PROJECT_NAME}&lt;/li&gt;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构建编号： 第</a:t>
            </a:r>
            <a:r>
              <a:rPr lang="en-US" altLang="zh-CN" dirty="0" smtClean="0"/>
              <a:t>${BUILD_NUMBER}</a:t>
            </a:r>
            <a:r>
              <a:rPr lang="zh-CN" altLang="en-US" dirty="0" smtClean="0"/>
              <a:t>次构建</a:t>
            </a:r>
            <a:r>
              <a:rPr lang="en-US" altLang="zh-CN" dirty="0" smtClean="0"/>
              <a:t>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触发原因： </a:t>
            </a:r>
            <a:r>
              <a:rPr lang="en-US" altLang="zh-CN" dirty="0" smtClean="0"/>
              <a:t>${CAUSE}&lt;/li&gt;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构建日志：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="${BUILD_URL}console"&gt;${BUILD_URL}console&lt;/a&gt;&lt;/li&gt;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="${BUILD_URL}"&gt;${BUILD_URL}&lt;/a&gt;&lt;/li&gt;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工作目录：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</a:t>
            </a:r>
            <a:r>
              <a:rPr lang="en-US" altLang="zh-CN" dirty="0" err="1" smtClean="0"/>
              <a:t>ws</a:t>
            </a:r>
            <a:r>
              <a:rPr lang="en-US" altLang="zh-CN" dirty="0" smtClean="0"/>
              <a:t>"&gt;${PROJECT_URL}</a:t>
            </a:r>
            <a:r>
              <a:rPr lang="en-US" altLang="zh-CN" dirty="0" err="1" smtClean="0"/>
              <a:t>ws</a:t>
            </a:r>
            <a:r>
              <a:rPr lang="en-US" altLang="zh-CN" dirty="0" smtClean="0"/>
              <a:t>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项目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="${PROJECT_URL}"&gt;${PROJECT_URL}&lt;/a&gt;&lt;/li&gt;</a:t>
            </a:r>
          </a:p>
          <a:p>
            <a:r>
              <a:rPr lang="en-US" altLang="zh-CN" dirty="0" smtClean="0"/>
              <a:t>            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&lt;td&gt;&lt;b&gt;&lt;font color="#0B610B"&gt;Changes Since Last Successful Build:&lt;/font&gt;&lt;/b&gt;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历史变更记录 </a:t>
            </a:r>
            <a:r>
              <a:rPr lang="en-US" altLang="zh-CN" dirty="0" smtClean="0"/>
              <a:t>: 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="${PROJECT_URL}changes"&gt;${PROJECT_URL}changes&lt;/a&gt;&lt;/li&gt;</a:t>
            </a:r>
          </a:p>
          <a:p>
            <a:r>
              <a:rPr lang="en-US" altLang="zh-CN" dirty="0" smtClean="0"/>
              <a:t>            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 ${</a:t>
            </a:r>
            <a:r>
              <a:rPr lang="en-US" altLang="zh-CN" dirty="0" err="1" smtClean="0"/>
              <a:t>CHANGES_SINCE_LAST_SUCCESS,reverse</a:t>
            </a:r>
            <a:r>
              <a:rPr lang="en-US" altLang="zh-CN" dirty="0" smtClean="0"/>
              <a:t>=true, format="Changes for Build #%n:&lt;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/&gt;%c&lt;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/&gt;",</a:t>
            </a:r>
            <a:r>
              <a:rPr lang="en-US" altLang="zh-CN" dirty="0" err="1" smtClean="0"/>
              <a:t>showPaths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true,changesFormat</a:t>
            </a:r>
            <a:r>
              <a:rPr lang="en-US" altLang="zh-CN" dirty="0" smtClean="0"/>
              <a:t>="&lt;pre&gt;[%a]&lt;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/&gt;%m&lt;/pre&gt;",</a:t>
            </a:r>
            <a:r>
              <a:rPr lang="en-US" altLang="zh-CN" dirty="0" err="1" smtClean="0"/>
              <a:t>pathFormat</a:t>
            </a:r>
            <a:r>
              <a:rPr lang="en-US" altLang="zh-CN" dirty="0" smtClean="0"/>
              <a:t>="    %p"}  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&lt;td&gt;&lt;b&gt;Test </a:t>
            </a:r>
            <a:r>
              <a:rPr lang="en-US" altLang="zh-CN" dirty="0" err="1" smtClean="0"/>
              <a:t>Informations</a:t>
            </a:r>
            <a:r>
              <a:rPr lang="en-US" altLang="zh-CN" dirty="0" smtClean="0"/>
              <a:t>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&lt;td&gt;&lt;pre style="font-size: 11pt; font-family: Tahoma, Arial, Helvetica, sans-serif"&gt;Total:${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="total"},Pass:${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="pass"},Failed:${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="fail"},</a:t>
            </a:r>
            <a:r>
              <a:rPr lang="en-US" altLang="zh-CN" dirty="0" err="1" smtClean="0"/>
              <a:t>Skiped</a:t>
            </a:r>
            <a:r>
              <a:rPr lang="en-US" altLang="zh-CN" dirty="0" smtClean="0"/>
              <a:t>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="skip"}&lt;/pre&gt;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&lt;td&gt;&lt;b&gt;&lt;font color="#0B610B"&gt;</a:t>
            </a:r>
            <a:r>
              <a:rPr lang="zh-CN" altLang="en-US" dirty="0" smtClean="0"/>
              <a:t>构建日志 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最后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</a:t>
            </a:r>
            <a:r>
              <a:rPr lang="en-US" altLang="zh-CN" dirty="0" smtClean="0"/>
              <a:t>):&lt;/font&gt;&lt;/b&gt;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</a:t>
            </a:r>
            <a:r>
              <a:rPr lang="en-US" altLang="zh-CN" dirty="0" err="1" smtClean="0"/>
              <a:t>textarea</a:t>
            </a:r>
            <a:r>
              <a:rPr lang="en-US" altLang="zh-CN" dirty="0" smtClean="0"/>
              <a:t> cols="80" rows="30" </a:t>
            </a:r>
            <a:r>
              <a:rPr lang="en-US" altLang="zh-CN" dirty="0" err="1" smtClean="0"/>
              <a:t>readonly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readonly</a:t>
            </a:r>
            <a:r>
              <a:rPr lang="en-US" altLang="zh-CN" dirty="0" smtClean="0"/>
              <a:t>" style="font-family: Courier New"&gt;${BUILD_LOG, </a:t>
            </a:r>
            <a:r>
              <a:rPr lang="en-US" altLang="zh-CN" dirty="0" err="1" smtClean="0"/>
              <a:t>maxLines</a:t>
            </a:r>
            <a:r>
              <a:rPr lang="en-US" altLang="zh-CN" dirty="0" smtClean="0"/>
              <a:t>=100}&lt;/</a:t>
            </a:r>
            <a:r>
              <a:rPr lang="en-US" altLang="zh-CN" dirty="0" err="1" smtClean="0"/>
              <a:t>textarea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&lt;/table&gt;</a:t>
            </a:r>
          </a:p>
          <a:p>
            <a:r>
              <a:rPr lang="en-US" altLang="zh-CN" dirty="0" smtClean="0"/>
              <a:t>&lt;/body&gt;</a:t>
            </a:r>
          </a:p>
          <a:p>
            <a:r>
              <a:rPr lang="en-US" altLang="zh-CN" dirty="0" smtClean="0"/>
              <a:t>&lt;/html&gt;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主题地址：</a:t>
            </a:r>
            <a:r>
              <a:rPr lang="en-US" altLang="zh-CN" dirty="0" smtClean="0"/>
              <a:t>http://afonsof.com/jenkins-material-theme/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6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6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2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3131840" y="409253"/>
            <a:ext cx="28803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chemeClr val="accent3"/>
                </a:solidFill>
              </a:rPr>
              <a:t>单击输入标题</a:t>
            </a:r>
            <a:endParaRPr lang="en-US" altLang="zh-CN" sz="2100" dirty="0" smtClean="0">
              <a:solidFill>
                <a:schemeClr val="accent3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单击此处添加副标题或详细文本描述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131840" y="458797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ln>
                  <a:noFill/>
                </a:ln>
                <a:solidFill>
                  <a:schemeClr val="accent3"/>
                </a:solidFill>
              </a:rPr>
              <a:t>www.</a:t>
            </a:r>
            <a:r>
              <a:rPr lang="zh-CN" altLang="en-US" sz="800" dirty="0" smtClean="0">
                <a:ln>
                  <a:noFill/>
                </a:ln>
                <a:solidFill>
                  <a:schemeClr val="accent3"/>
                </a:solidFill>
              </a:rPr>
              <a:t>企业网站</a:t>
            </a:r>
            <a:r>
              <a:rPr lang="en-US" altLang="zh-CN" sz="800" dirty="0" smtClean="0">
                <a:ln>
                  <a:noFill/>
                </a:ln>
                <a:solidFill>
                  <a:schemeClr val="accent3"/>
                </a:solidFill>
              </a:rPr>
              <a:t>.com</a:t>
            </a:r>
          </a:p>
          <a:p>
            <a:pPr algn="ctr"/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企业名称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宣传口号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企业标题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3419872" y="339502"/>
            <a:ext cx="246466" cy="384285"/>
            <a:chOff x="3579019" y="293633"/>
            <a:chExt cx="361957" cy="564356"/>
          </a:xfrm>
        </p:grpSpPr>
        <p:sp>
          <p:nvSpPr>
            <p:cNvPr id="18" name="任意多边形 17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" fmla="*/ 0 w 145256"/>
                <a:gd name="connsiteY0" fmla="*/ 0 h 235743"/>
                <a:gd name="connsiteX1" fmla="*/ 145256 w 145256"/>
                <a:gd name="connsiteY1" fmla="*/ 23574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flipH="1">
            <a:off x="5477662" y="339502"/>
            <a:ext cx="246466" cy="384285"/>
            <a:chOff x="3579019" y="293633"/>
            <a:chExt cx="361957" cy="564356"/>
          </a:xfrm>
        </p:grpSpPr>
        <p:sp>
          <p:nvSpPr>
            <p:cNvPr id="23" name="任意多边形 22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" fmla="*/ 0 w 145256"/>
                <a:gd name="connsiteY0" fmla="*/ 0 h 235743"/>
                <a:gd name="connsiteX1" fmla="*/ 145256 w 145256"/>
                <a:gd name="connsiteY1" fmla="*/ 23574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 flipH="1">
            <a:off x="526183" y="690855"/>
            <a:ext cx="314015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5477662" y="690855"/>
            <a:ext cx="314015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526184" y="4749606"/>
            <a:ext cx="332573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5292080" y="4749606"/>
            <a:ext cx="332574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 w="22225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34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4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3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4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995936" y="1347614"/>
            <a:ext cx="4126753" cy="68479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sz="4000" b="1" dirty="0" smtClean="0">
                <a:latin typeface="+mj-ea"/>
                <a:ea typeface="+mj-ea"/>
                <a:cs typeface="Kaiti SC Regular"/>
              </a:rPr>
              <a:t>Jenkins </a:t>
            </a:r>
            <a:r>
              <a:rPr lang="zh-CN" altLang="en-US" sz="4000" b="1" dirty="0" smtClean="0">
                <a:latin typeface="+mj-ea"/>
                <a:ea typeface="+mj-ea"/>
                <a:cs typeface="Kaiti SC Regular"/>
              </a:rPr>
              <a:t>使用分享</a:t>
            </a:r>
            <a:endParaRPr lang="zh-CN" altLang="en-US" sz="4000" b="1" dirty="0">
              <a:latin typeface="+mj-ea"/>
              <a:ea typeface="+mj-ea"/>
              <a:cs typeface="Kaiti SC Regular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868144" y="2859782"/>
            <a:ext cx="1992853" cy="698594"/>
            <a:chOff x="5868144" y="2859782"/>
            <a:chExt cx="1992853" cy="698594"/>
          </a:xfrm>
        </p:grpSpPr>
        <p:sp>
          <p:nvSpPr>
            <p:cNvPr id="36" name="TextBox 35"/>
            <p:cNvSpPr txBox="1"/>
            <p:nvPr/>
          </p:nvSpPr>
          <p:spPr>
            <a:xfrm>
              <a:off x="5868144" y="2859782"/>
              <a:ext cx="1592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Author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jason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8144" y="3219822"/>
              <a:ext cx="19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Date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zh-CN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018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05/04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3638"/>
            <a:ext cx="2736304" cy="19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777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3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、安装完之后，可以创建管理员用户：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03598"/>
            <a:ext cx="4104456" cy="2476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427734"/>
            <a:ext cx="4176464" cy="249063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4355976" y="2931790"/>
            <a:ext cx="57606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4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、安装完成：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5616624" cy="31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全局工具配置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b="1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全局工具配置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91630"/>
            <a:ext cx="64449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9512" y="84355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. 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5606"/>
            <a:ext cx="6154540" cy="12961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31790"/>
            <a:ext cx="602103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9512" y="65553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2. JDK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2659" y="2574601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3. Git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003798"/>
            <a:ext cx="6084168" cy="19402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74" y="699542"/>
            <a:ext cx="5929040" cy="18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系统配置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23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选择框中的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kumimoji="1" lang="zh-CN" altLang="en-US" sz="1200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系统配置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3638"/>
            <a:ext cx="6984776" cy="26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411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1.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邮件配置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(Extended E-mail 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Notification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74374"/>
            <a:ext cx="4032448" cy="41556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9622"/>
            <a:ext cx="4295932" cy="2520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560" y="638908"/>
            <a:ext cx="1584176" cy="40366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6350648" y="1070956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0" y="422793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</a:rPr>
              <a:t>提醒：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Default Content</a:t>
            </a:r>
            <a:r>
              <a:rPr kumimoji="1" lang="zh-CN" altLang="en-US" sz="1200" dirty="0" smtClean="0"/>
              <a:t>配置的内容见当前</a:t>
            </a:r>
            <a:r>
              <a:rPr kumimoji="1" lang="en-US" altLang="zh-CN" sz="1200" dirty="0" smtClean="0"/>
              <a:t>ppt</a:t>
            </a:r>
            <a:r>
              <a:rPr kumimoji="1" lang="zh-CN" altLang="en-US" sz="1200" dirty="0" smtClean="0"/>
              <a:t>页下方的备注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445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411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邮件发送内容即：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627534"/>
            <a:ext cx="2880320" cy="44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339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2.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主题样式配置（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Simple Theme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插件）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27534"/>
            <a:ext cx="5675184" cy="1864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643758"/>
            <a:ext cx="4274692" cy="2376264"/>
          </a:xfrm>
          <a:prstGeom prst="rect">
            <a:avLst/>
          </a:prstGeom>
        </p:spPr>
      </p:pic>
      <p:cxnSp>
        <p:nvCxnSpPr>
          <p:cNvPr id="25" name="直线箭头连接符 24"/>
          <p:cNvCxnSpPr/>
          <p:nvPr/>
        </p:nvCxnSpPr>
        <p:spPr>
          <a:xfrm flipH="1">
            <a:off x="4572000" y="2499742"/>
            <a:ext cx="1368152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339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3.SSH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设置（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Publish over SSH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插件）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627534"/>
            <a:ext cx="4043525" cy="2783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87573"/>
            <a:ext cx="4320480" cy="4125279"/>
          </a:xfrm>
          <a:prstGeom prst="rect">
            <a:avLst/>
          </a:prstGeom>
        </p:spPr>
      </p:pic>
      <p:cxnSp>
        <p:nvCxnSpPr>
          <p:cNvPr id="25" name="直线箭头连接符 24"/>
          <p:cNvCxnSpPr/>
          <p:nvPr/>
        </p:nvCxnSpPr>
        <p:spPr>
          <a:xfrm flipH="1">
            <a:off x="4395914" y="2696524"/>
            <a:ext cx="4104456" cy="334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915566"/>
            <a:ext cx="7272808" cy="3003389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en-US" altLang="zh-CN" sz="1600" dirty="0" smtClean="0"/>
              <a:t>  Jenkins</a:t>
            </a:r>
            <a:r>
              <a:rPr lang="zh-CN" altLang="en-US" sz="1600" dirty="0" smtClean="0"/>
              <a:t>前身</a:t>
            </a:r>
            <a:r>
              <a:rPr lang="zh-CN" altLang="en-US" sz="1600" dirty="0"/>
              <a:t>是</a:t>
            </a:r>
            <a:r>
              <a:rPr lang="en-US" altLang="zh-CN" sz="1600" dirty="0" smtClean="0"/>
              <a:t>Hudson(</a:t>
            </a:r>
            <a:r>
              <a:rPr lang="en-US" altLang="zh-CN" sz="1600" dirty="0"/>
              <a:t>Sun</a:t>
            </a:r>
            <a:r>
              <a:rPr lang="zh-CN" altLang="en-US" sz="1600" dirty="0"/>
              <a:t>开发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</a:t>
            </a:r>
            <a:r>
              <a:rPr lang="en-US" altLang="zh-CN" sz="1600" dirty="0"/>
              <a:t>2010</a:t>
            </a:r>
            <a:r>
              <a:rPr lang="zh-CN" altLang="en-US" sz="1600" dirty="0"/>
              <a:t>年从</a:t>
            </a:r>
            <a:r>
              <a:rPr lang="en-US" altLang="zh-CN" sz="1600" dirty="0"/>
              <a:t>Hudson</a:t>
            </a:r>
            <a:r>
              <a:rPr lang="zh-CN" altLang="en-US" sz="1600" dirty="0"/>
              <a:t>分</a:t>
            </a:r>
            <a:r>
              <a:rPr lang="zh-CN" altLang="en-US" sz="1600" dirty="0" smtClean="0"/>
              <a:t>支出来</a:t>
            </a:r>
            <a:r>
              <a:rPr lang="zh-CN" altLang="zh-CN" sz="1600" dirty="0" smtClean="0"/>
              <a:t>。</a:t>
            </a:r>
            <a:r>
              <a:rPr lang="zh-CN" altLang="en-US" sz="1600" dirty="0" smtClean="0"/>
              <a:t>由于</a:t>
            </a:r>
            <a:r>
              <a:rPr lang="en-US" altLang="zh-CN" sz="1600" dirty="0"/>
              <a:t>Sun</a:t>
            </a:r>
            <a:r>
              <a:rPr lang="zh-CN" altLang="en-US" sz="1600" dirty="0"/>
              <a:t>被</a:t>
            </a:r>
            <a:r>
              <a:rPr lang="en-US" altLang="zh-CN" sz="1600" dirty="0"/>
              <a:t>Oracle</a:t>
            </a:r>
            <a:r>
              <a:rPr lang="zh-CN" altLang="en-US" sz="1600" dirty="0"/>
              <a:t>收购</a:t>
            </a:r>
            <a:r>
              <a:rPr lang="zh-CN" altLang="en-US" sz="1600" dirty="0" smtClean="0"/>
              <a:t>，并拥</a:t>
            </a:r>
            <a:r>
              <a:rPr lang="zh-CN" altLang="en-US" sz="1600" dirty="0"/>
              <a:t>有</a:t>
            </a:r>
            <a:r>
              <a:rPr lang="en-US" altLang="zh-CN" sz="1600" dirty="0"/>
              <a:t>Hudson</a:t>
            </a:r>
            <a:r>
              <a:rPr lang="zh-CN" altLang="en-US" sz="1600" dirty="0"/>
              <a:t>的商标所有权</a:t>
            </a:r>
            <a:r>
              <a:rPr lang="zh-CN" altLang="en-US" sz="1600" dirty="0" smtClean="0"/>
              <a:t>。</a:t>
            </a:r>
            <a:r>
              <a:rPr lang="is-IS" altLang="zh-CN" sz="1600" dirty="0"/>
              <a:t>2011</a:t>
            </a:r>
            <a:r>
              <a:rPr lang="zh-CN" altLang="is-IS" sz="1600" dirty="0"/>
              <a:t>年</a:t>
            </a:r>
            <a:r>
              <a:rPr lang="is-IS" altLang="zh-CN" sz="1600" dirty="0"/>
              <a:t>1</a:t>
            </a:r>
            <a:r>
              <a:rPr lang="zh-CN" altLang="is-IS" sz="1600" dirty="0"/>
              <a:t>月</a:t>
            </a:r>
            <a:r>
              <a:rPr lang="is-IS" altLang="zh-CN" sz="1600" dirty="0" smtClean="0"/>
              <a:t>11</a:t>
            </a:r>
            <a:r>
              <a:rPr lang="zh-CN" altLang="is-IS" sz="1600" dirty="0" smtClean="0"/>
              <a:t>日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“</a:t>
            </a:r>
            <a:r>
              <a:rPr lang="en-US" altLang="zh-CN" sz="1600" dirty="0"/>
              <a:t>Hudson</a:t>
            </a:r>
            <a:r>
              <a:rPr lang="zh-CN" altLang="en-US" sz="1600" dirty="0" smtClean="0"/>
              <a:t>”改名为</a:t>
            </a:r>
            <a:r>
              <a:rPr lang="zh-CN" altLang="en-US" sz="1600" dirty="0"/>
              <a:t>“</a:t>
            </a:r>
            <a:r>
              <a:rPr lang="en-US" altLang="zh-CN" sz="1600" dirty="0"/>
              <a:t>Jenkins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，分支</a:t>
            </a:r>
            <a:r>
              <a:rPr lang="zh-CN" altLang="en-US" sz="1600" dirty="0"/>
              <a:t>出来的</a:t>
            </a:r>
            <a:r>
              <a:rPr lang="en-US" altLang="zh-CN" sz="1600" dirty="0" smtClean="0"/>
              <a:t>Jenkins</a:t>
            </a:r>
            <a:r>
              <a:rPr lang="zh-CN" altLang="en-US" sz="1600" dirty="0"/>
              <a:t>免费且开源，而</a:t>
            </a:r>
            <a:r>
              <a:rPr lang="en-US" altLang="zh-CN" sz="1600" dirty="0" smtClean="0"/>
              <a:t>Hudson</a:t>
            </a:r>
            <a:r>
              <a:rPr lang="zh-CN" altLang="en-US" sz="1600" dirty="0" smtClean="0"/>
              <a:t>用于商业</a:t>
            </a:r>
            <a:r>
              <a:rPr lang="zh-CN" altLang="en-US" sz="1600" dirty="0"/>
              <a:t>用途，二者</a:t>
            </a:r>
            <a:r>
              <a:rPr lang="zh-CN" altLang="en-US" sz="1600" dirty="0" smtClean="0"/>
              <a:t>都在继续开发中。</a:t>
            </a:r>
            <a:endParaRPr lang="en-US" altLang="zh-CN" sz="1600" dirty="0" smtClean="0"/>
          </a:p>
          <a:p>
            <a:pPr algn="just" eaLnBrk="0" hangingPunct="0">
              <a:lnSpc>
                <a:spcPct val="150000"/>
              </a:lnSpc>
            </a:pPr>
            <a:r>
              <a:rPr lang="en-US" altLang="zh-CN" sz="1600" dirty="0" smtClean="0"/>
              <a:t>   Jenkins</a:t>
            </a:r>
            <a:r>
              <a:rPr lang="zh-CN" altLang="en-US" sz="1600" dirty="0" smtClean="0"/>
              <a:t>是一款</a:t>
            </a:r>
            <a:r>
              <a:rPr lang="zh-CN" altLang="en-US" sz="1600" dirty="0"/>
              <a:t>流行的开源持续</a:t>
            </a:r>
            <a:r>
              <a:rPr lang="zh-CN" altLang="en-US" sz="1600" dirty="0" smtClean="0"/>
              <a:t>集成</a:t>
            </a:r>
            <a:r>
              <a:rPr lang="en-US" altLang="zh-CN" sz="1600" dirty="0" smtClean="0"/>
              <a:t>(Continuous Integration)</a:t>
            </a:r>
            <a:r>
              <a:rPr lang="zh-CN" altLang="en-US" sz="1600" dirty="0" smtClean="0"/>
              <a:t>工具</a:t>
            </a:r>
            <a:r>
              <a:rPr lang="zh-CN" altLang="en-US" sz="1600" dirty="0"/>
              <a:t>，广泛用于项目开发，具有自动化构建、测试和部署等功能</a:t>
            </a:r>
            <a:r>
              <a:rPr lang="zh-CN" altLang="en-US" sz="1600" dirty="0" smtClean="0"/>
              <a:t>。无需人工干预，减</a:t>
            </a:r>
            <a:r>
              <a:rPr lang="zh-CN" altLang="en-US" sz="1600" dirty="0"/>
              <a:t>少重复过程以节省时间、费用和</a:t>
            </a:r>
            <a:r>
              <a:rPr lang="zh-CN" altLang="en-US" sz="1600" dirty="0" smtClean="0"/>
              <a:t>工作量。具有易安装、易配置、跨平台、支持安装多种第三方插件等特点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395536" y="483518"/>
            <a:ext cx="8208912" cy="4248472"/>
          </a:xfrm>
          <a:prstGeom prst="roundRect">
            <a:avLst>
              <a:gd name="adj" fmla="val 438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99592" y="242594"/>
            <a:ext cx="1006656" cy="4851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3" name="图片 2" descr="u=4205840606,1980450288&amp;fm=27&amp;gp=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867894"/>
            <a:ext cx="1944216" cy="8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600" dirty="0" smtClean="0">
                <a:latin typeface="楷体"/>
                <a:ea typeface="楷体"/>
                <a:cs typeface="楷体"/>
              </a:rPr>
              <a:t>4.1 </a:t>
            </a: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安装步骤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3762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(1)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选择框中的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管理插件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3638"/>
            <a:ext cx="5940152" cy="28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51520" y="699542"/>
            <a:ext cx="3096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(2)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可选插件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可以安装所需的软件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66690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51520" y="776510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(3)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已安装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可以查看已经安装的软件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35646"/>
            <a:ext cx="6702604" cy="29215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5536" y="120359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例如：上述之更改主题的插件</a:t>
            </a:r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Simple Theme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7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600" dirty="0" smtClean="0">
                <a:latin typeface="楷体"/>
                <a:ea typeface="楷体"/>
                <a:cs typeface="楷体"/>
              </a:rPr>
              <a:t>4.2 </a:t>
            </a: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安装实例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71" y="627534"/>
            <a:ext cx="5832648" cy="2627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715766"/>
            <a:ext cx="5201001" cy="2359007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H="1">
            <a:off x="4788024" y="2611688"/>
            <a:ext cx="180020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504" y="62753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以创建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项目为例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512" y="987574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准备工作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79512" y="1347614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）安装创建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项目的插件：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 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Integration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07654"/>
            <a:ext cx="3577580" cy="32272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203598"/>
            <a:ext cx="3759344" cy="3723878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3779912" y="3291830"/>
            <a:ext cx="108012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9512" y="699542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）安装备份打包文件（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jar/war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等）的插件：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Copy 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Artifact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51670"/>
            <a:ext cx="4207788" cy="23762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1520" y="1059582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新建任务－创建项目</a:t>
            </a:r>
            <a:endParaRPr kumimoji="1"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203598"/>
            <a:ext cx="3665862" cy="3456384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>
          <a:xfrm>
            <a:off x="4572000" y="3075806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项目配置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014514"/>
            <a:ext cx="4752528" cy="35669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1520" y="1203598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）旧的构建保存期限配置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9756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）参数化构建配置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627534"/>
            <a:ext cx="4198791" cy="43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）源码仓库地址配置（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git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／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svn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283718"/>
            <a:ext cx="4640081" cy="2715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627534"/>
            <a:ext cx="5041890" cy="2271034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2195736" y="2067694"/>
            <a:ext cx="2016224" cy="1096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4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）构建－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的测试打包等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699542"/>
            <a:ext cx="5112568" cy="1219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520" y="1995686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5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）构建后操作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3528" y="2427734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(1)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打包文件备份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99742"/>
            <a:ext cx="5881250" cy="7920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5536" y="343584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备份的文件路径：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3795886"/>
            <a:ext cx="51125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{</a:t>
            </a:r>
            <a:r>
              <a:rPr lang="en-US" altLang="zh-CN" sz="1000" dirty="0"/>
              <a:t>JENKINS_HOME}/jobs</a:t>
            </a:r>
            <a:r>
              <a:rPr lang="en-US" altLang="zh-CN" sz="1000" dirty="0" smtClean="0"/>
              <a:t>/ {</a:t>
            </a:r>
            <a:r>
              <a:rPr lang="en-US" altLang="zh-CN" sz="1000" dirty="0"/>
              <a:t>PROJECT_NAME}/builds</a:t>
            </a:r>
            <a:r>
              <a:rPr lang="en-US" altLang="zh-CN" sz="1000" dirty="0" smtClean="0"/>
              <a:t>/ {BUILD_ID}</a:t>
            </a:r>
            <a:r>
              <a:rPr lang="en-US" altLang="zh-CN" sz="1000" dirty="0"/>
              <a:t>/archive/target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843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80830" y="932362"/>
            <a:ext cx="3620236" cy="3291756"/>
            <a:chOff x="4211960" y="863887"/>
            <a:chExt cx="3620236" cy="3291756"/>
          </a:xfrm>
        </p:grpSpPr>
        <p:sp>
          <p:nvSpPr>
            <p:cNvPr id="25" name="圆角矩形 24"/>
            <p:cNvSpPr/>
            <p:nvPr/>
          </p:nvSpPr>
          <p:spPr>
            <a:xfrm>
              <a:off x="4211960" y="864093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860032" y="863887"/>
              <a:ext cx="2972164" cy="503773"/>
              <a:chOff x="6339097" y="1573726"/>
              <a:chExt cx="3744416" cy="511504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896718" y="1614014"/>
                <a:ext cx="2653076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持续集成／部署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圆角矩形 28"/>
            <p:cNvSpPr/>
            <p:nvPr/>
          </p:nvSpPr>
          <p:spPr>
            <a:xfrm>
              <a:off x="4211960" y="1563295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842130" y="1563089"/>
              <a:ext cx="2972164" cy="503773"/>
              <a:chOff x="6315199" y="2410178"/>
              <a:chExt cx="3744416" cy="511504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6315199" y="2410178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893964" y="2450466"/>
                <a:ext cx="2653076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Jenkins 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安装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>
              <a:off x="4211960" y="2252096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860032" y="2251890"/>
              <a:ext cx="2972164" cy="503773"/>
              <a:chOff x="6339097" y="3296034"/>
              <a:chExt cx="3744416" cy="511504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6339097" y="3296034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611250" y="3336319"/>
                <a:ext cx="3356554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Jenkins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配置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圆角矩形 39"/>
            <p:cNvSpPr/>
            <p:nvPr/>
          </p:nvSpPr>
          <p:spPr>
            <a:xfrm>
              <a:off x="4211960" y="2954947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860032" y="2954582"/>
              <a:ext cx="2972164" cy="503772"/>
              <a:chOff x="6339097" y="4180903"/>
              <a:chExt cx="3744416" cy="51150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883403" y="4221882"/>
                <a:ext cx="2993683" cy="437542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插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件安装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圆角矩形 47"/>
            <p:cNvSpPr/>
            <p:nvPr/>
          </p:nvSpPr>
          <p:spPr>
            <a:xfrm>
              <a:off x="4212057" y="3651870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60032" y="3651870"/>
              <a:ext cx="2972164" cy="503773"/>
              <a:chOff x="6339097" y="5057483"/>
              <a:chExt cx="3744416" cy="511504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898669" y="5085978"/>
                <a:ext cx="2736174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使用案例</a:t>
                </a:r>
                <a:r>
                  <a:rPr lang="zh-CN" altLang="zh-CN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／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回滚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7" name="下箭头 66"/>
          <p:cNvSpPr/>
          <p:nvPr/>
        </p:nvSpPr>
        <p:spPr>
          <a:xfrm rot="16200000">
            <a:off x="3061139" y="2317063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39552" y="1995686"/>
            <a:ext cx="1944216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4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(2)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邮件通知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9582"/>
            <a:ext cx="3993440" cy="37444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68" y="1851670"/>
            <a:ext cx="3919087" cy="2304256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V="1">
            <a:off x="3779912" y="3651870"/>
            <a:ext cx="1152128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1520" y="771550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(3)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打包文件上传至服务器，并执行相关</a:t>
            </a:r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shell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5768808" cy="3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配置完成后，即</a:t>
            </a:r>
            <a:endParaRPr kumimoji="1"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598"/>
            <a:ext cx="6516216" cy="35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301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构建项目，完成项目的发布</a:t>
            </a:r>
            <a:endParaRPr kumimoji="1"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75606"/>
            <a:ext cx="5832648" cy="3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构建项目查看控制台</a:t>
            </a:r>
            <a:endParaRPr kumimoji="1" lang="en-US" altLang="zh-CN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0382"/>
            <a:ext cx="4732172" cy="2448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94" y="555526"/>
            <a:ext cx="4751806" cy="2592288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H="1">
            <a:off x="3419872" y="2902987"/>
            <a:ext cx="1152128" cy="633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9582"/>
            <a:ext cx="6264696" cy="40099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512" y="62753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新建用于备份的项目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318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9512" y="62753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基本配置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059582"/>
            <a:ext cx="663930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2" y="771550"/>
            <a:ext cx="5107292" cy="388843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1520" y="771550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）旧的构建保存期限配置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8902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77155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）参数化构建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627534"/>
            <a:ext cx="4148968" cy="4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627534"/>
            <a:ext cx="4392488" cy="44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83076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持续集成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/>
              <a:t>Continuous Integration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0" name="图片 9" descr="46653-20161230152143648-21135096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7534"/>
            <a:ext cx="4091362" cy="1800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83968" y="687933"/>
            <a:ext cx="460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持续集成是一种软件开发实践</a:t>
            </a:r>
            <a:r>
              <a:rPr lang="zh-CN" altLang="en-US" sz="1400" dirty="0"/>
              <a:t>，即团队开发成员经常集成他们的工作</a:t>
            </a:r>
            <a:r>
              <a:rPr lang="zh-CN" altLang="en-US" sz="1400" dirty="0" smtClean="0"/>
              <a:t>，团队每个成员每天集成一次或多次，</a:t>
            </a:r>
            <a:r>
              <a:rPr lang="zh-CN" altLang="en-US" sz="1400" dirty="0"/>
              <a:t>也就意味着每天可能会发生多次集成。每次集成都通过自动化的构建（包括编译，发布，自动化测试）来验证，从而尽早地发现集成错误</a:t>
            </a:r>
            <a:r>
              <a:rPr lang="zh-CN" altLang="en-US" sz="1400" dirty="0" smtClean="0"/>
              <a:t>。保证产品快速迭代</a:t>
            </a:r>
            <a:r>
              <a:rPr lang="zh-CN" altLang="en-US" sz="1400" dirty="0"/>
              <a:t>，同时还能保持高质量</a:t>
            </a:r>
            <a:endParaRPr kumimoji="1"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2643758"/>
            <a:ext cx="496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优点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快速发现问题，并作出响应</a:t>
            </a:r>
            <a:r>
              <a:rPr lang="zh-CN" altLang="en-US" sz="1200" dirty="0"/>
              <a:t>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最大限度地减少风险</a:t>
            </a:r>
            <a:r>
              <a:rPr lang="zh-CN" altLang="en-US" sz="1200" dirty="0"/>
              <a:t>，降低修复错误代码的成本；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将重复</a:t>
            </a:r>
            <a:r>
              <a:rPr lang="zh-CN" altLang="en-US" sz="1200" dirty="0"/>
              <a:t>性的手工流程自动化，让工程师更加专注于代码；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保持频</a:t>
            </a:r>
            <a:r>
              <a:rPr lang="zh-CN" altLang="en-US" sz="1200" dirty="0"/>
              <a:t>繁部署，快速生成可部署的软件；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提高项</a:t>
            </a:r>
            <a:r>
              <a:rPr lang="zh-CN" altLang="en-US" sz="1200" dirty="0"/>
              <a:t>目的能见度，方便团队成员了解项目的进度和成熟度；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增强开发人员对软件产品的</a:t>
            </a:r>
            <a:r>
              <a:rPr lang="zh-CN" altLang="en-US" sz="1200" dirty="0"/>
              <a:t>信心，帮助建立更好的工程师文化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9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4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）构建后操作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665494"/>
            <a:ext cx="5040560" cy="44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9512" y="62753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配置完成之后，进行项目构建</a:t>
            </a:r>
            <a:endParaRPr kumimoji="1"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82"/>
            <a:ext cx="7733241" cy="31683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699542"/>
            <a:ext cx="1969951" cy="3939902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>
            <a:off x="3707904" y="2571750"/>
            <a:ext cx="3446161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483768" y="1923678"/>
            <a:ext cx="3384376" cy="1300346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1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54273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持续交付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/>
              <a:t>Continuous Delivery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 descr="46653-20161230152159039-12611786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80026"/>
            <a:ext cx="3456384" cy="2557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2" y="3507854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</a:t>
            </a:r>
            <a:r>
              <a:rPr lang="zh-CN" altLang="en-US" sz="1400" dirty="0"/>
              <a:t>交付在持续集成的基础上，将集成后的代码部署到更贴近真实运行环境的「类生产环境」（</a:t>
            </a:r>
            <a:r>
              <a:rPr lang="en-US" altLang="zh-CN" sz="1400" dirty="0"/>
              <a:t>production-like environments</a:t>
            </a:r>
            <a:r>
              <a:rPr lang="zh-CN" altLang="en-US" sz="1400" dirty="0"/>
              <a:t>）中。持续交付优先于整个产品生命周期的软件部署，建立在高水平自动化持续集成之上。</a:t>
            </a:r>
            <a:endParaRPr kumimoji="1"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3635896" y="699542"/>
            <a:ext cx="52565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优点：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快速发</a:t>
            </a:r>
            <a:r>
              <a:rPr lang="zh-CN" altLang="en-US" sz="1400" dirty="0"/>
              <a:t>布。能够应对业务需求，并更快地实现软件价值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编码</a:t>
            </a:r>
            <a:r>
              <a:rPr lang="en-US" altLang="zh-CN" sz="1400" dirty="0"/>
              <a:t>-&gt;</a:t>
            </a:r>
            <a:r>
              <a:rPr lang="zh-CN" altLang="en-US" sz="1400" dirty="0"/>
              <a:t>测试</a:t>
            </a:r>
            <a:r>
              <a:rPr lang="en-US" altLang="zh-CN" sz="1400" dirty="0"/>
              <a:t>-&gt;</a:t>
            </a:r>
            <a:r>
              <a:rPr lang="zh-CN" altLang="en-US" sz="1400" dirty="0"/>
              <a:t>上线</a:t>
            </a:r>
            <a:r>
              <a:rPr lang="en-US" altLang="zh-CN" sz="1400" dirty="0"/>
              <a:t>-&gt;</a:t>
            </a:r>
            <a:r>
              <a:rPr lang="zh-CN" altLang="en-US" sz="1400" dirty="0"/>
              <a:t>交付的频繁迭代周期缩短，同时获得迅速反馈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高质</a:t>
            </a:r>
            <a:r>
              <a:rPr lang="zh-CN" altLang="en-US" sz="1400" dirty="0"/>
              <a:t>量的软件发布标准。整个交付过程标准化、可重复、可靠</a:t>
            </a:r>
            <a:r>
              <a:rPr lang="zh-CN" altLang="en-US" sz="1400" dirty="0" smtClean="0"/>
              <a:t>，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整个交付过程进度可视化</a:t>
            </a:r>
            <a:r>
              <a:rPr lang="zh-CN" altLang="en-US" sz="1400" dirty="0"/>
              <a:t>，方便团队人员了解项目成熟度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更先进</a:t>
            </a:r>
            <a:r>
              <a:rPr lang="zh-CN" altLang="en-US" sz="1400" dirty="0"/>
              <a:t>的团队协作方式。从需求分析、产品的用户体验到交互 设计、开发、测试、运维等角色密切协作，相比于传统的瀑布式软件团队，更少浪费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9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90277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部署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 smtClean="0"/>
              <a:t>Continuous </a:t>
            </a:r>
            <a:r>
              <a:rPr lang="en-US" altLang="zh-CN" sz="2000" dirty="0" smtClean="0"/>
              <a:t>Deployment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 descr="46653-20161230152211445-4542128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7534"/>
            <a:ext cx="3672408" cy="27175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1920" y="771550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</a:t>
            </a:r>
            <a:r>
              <a:rPr lang="zh-CN" altLang="en-US" sz="1400" dirty="0"/>
              <a:t>部署是指当交付的代码通过评审之后，自动部署到生产环境中。持续部署是持续交付的最高阶段。这意味着，所有通过了一系列的自动化测试的改动都将</a:t>
            </a:r>
            <a:r>
              <a:rPr lang="zh-CN" altLang="en-US" sz="1400" dirty="0">
                <a:solidFill>
                  <a:srgbClr val="FF0000"/>
                </a:solidFill>
              </a:rPr>
              <a:t>自动部署到生产环境</a:t>
            </a:r>
            <a:r>
              <a:rPr lang="zh-CN" altLang="en-US" sz="1400" dirty="0"/>
              <a:t>。它也可以被称为“</a:t>
            </a:r>
            <a:r>
              <a:rPr lang="en-US" altLang="zh-CN" sz="1400" dirty="0"/>
              <a:t>Continuous Release</a:t>
            </a:r>
            <a:r>
              <a:rPr lang="en-US" altLang="zh-CN" sz="1400" dirty="0" smtClean="0"/>
              <a:t>”</a:t>
            </a:r>
            <a:endParaRPr kumimoji="1"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179512" y="3435846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实际上</a:t>
            </a:r>
            <a:r>
              <a:rPr lang="zh-CN" altLang="en-US" sz="1400" dirty="0"/>
              <a:t>，产品在从需求到部署的过程中，会经历若干种不同的环境，</a:t>
            </a:r>
            <a:r>
              <a:rPr lang="zh-CN" altLang="en-US" sz="1400" dirty="0" smtClean="0"/>
              <a:t>例如</a:t>
            </a:r>
            <a:r>
              <a:rPr lang="en-US" altLang="zh-CN" sz="1400" dirty="0" smtClean="0"/>
              <a:t>QA</a:t>
            </a:r>
            <a:r>
              <a:rPr lang="zh-CN" altLang="en-US" sz="1400" dirty="0" smtClean="0"/>
              <a:t>环境</a:t>
            </a:r>
            <a:r>
              <a:rPr lang="zh-CN" altLang="en-US" sz="1400" dirty="0"/>
              <a:t>、各种自动化测试运行环境、生产环境等。这些环境的搭建、配置、管理，产品在</a:t>
            </a:r>
            <a:r>
              <a:rPr lang="zh-CN" altLang="en-US" sz="1400" dirty="0" smtClean="0"/>
              <a:t>不同环境中的</a:t>
            </a:r>
            <a:r>
              <a:rPr lang="zh-CN" altLang="en-US" sz="1400" dirty="0"/>
              <a:t>具体部署，状况是比较非常复杂的，从头到尾地全自动持续部署的确困难。那么，如果能做到持续交付，保证代码在模拟环境没问题</a:t>
            </a:r>
            <a:r>
              <a:rPr lang="zh-CN" altLang="en-US" sz="1400" dirty="0" smtClean="0"/>
              <a:t>，也就基本成功完成了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9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09445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7504" y="771550"/>
            <a:ext cx="9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en-US" altLang="zh-CN" sz="1100" dirty="0"/>
              <a:t>Red Hat/Fedora/</a:t>
            </a:r>
            <a:r>
              <a:rPr lang="en-US" altLang="zh-CN" sz="1100" dirty="0" smtClean="0"/>
              <a:t>CentOS: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wget </a:t>
            </a:r>
            <a:r>
              <a:rPr lang="en-US" altLang="zh-CN" sz="1100" i="1" dirty="0">
                <a:latin typeface="Kaiti SC Regular"/>
                <a:cs typeface="Kaiti SC Regular"/>
              </a:rPr>
              <a:t>-O /etc/yum.repos.d/jenkins.repo https://pkg.jenkins.io/redhat-stable/jenkins.repo </a:t>
            </a:r>
            <a:endParaRPr lang="en-US" altLang="zh-CN" sz="1100" i="1" dirty="0" smtClean="0">
              <a:latin typeface="Kaiti SC Regular"/>
              <a:cs typeface="Kaiti SC Regular"/>
            </a:endParaRP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rpm </a:t>
            </a:r>
            <a:r>
              <a:rPr lang="en-US" altLang="zh-CN" sz="1100" i="1" dirty="0">
                <a:latin typeface="Kaiti SC Regular"/>
                <a:cs typeface="Kaiti SC Regular"/>
              </a:rPr>
              <a:t>--import https://pkg.jenkins.io/redhat-stable/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jenkins.io.key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yum install jenkins -y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504" y="1520063"/>
            <a:ext cx="66247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100" dirty="0" smtClean="0"/>
              <a:t>Ubuntu</a:t>
            </a:r>
            <a:r>
              <a:rPr kumimoji="1" lang="en-US" altLang="zh-CN" sz="1100" dirty="0"/>
              <a:t>/</a:t>
            </a:r>
            <a:r>
              <a:rPr kumimoji="1" lang="en-US" altLang="zh-CN" sz="1100" dirty="0" smtClean="0"/>
              <a:t>Debian</a:t>
            </a:r>
          </a:p>
          <a:p>
            <a:pPr lvl="1"/>
            <a:r>
              <a:rPr kumimoji="1" lang="en-US" altLang="zh-CN" sz="1100" i="1" dirty="0" smtClean="0">
                <a:latin typeface="Kaiti SC Regular"/>
                <a:cs typeface="Kaiti SC Regular"/>
              </a:rPr>
              <a:t>wget </a:t>
            </a:r>
            <a:r>
              <a:rPr kumimoji="1" lang="en-US" altLang="zh-CN" sz="1100" i="1" dirty="0">
                <a:latin typeface="Kaiti SC Regular"/>
                <a:cs typeface="Kaiti SC Regular"/>
              </a:rPr>
              <a:t>-q -O - https://pkg.jenkins.io/debian-stable/jenkins.io.key | sudo apt-key add </a:t>
            </a:r>
            <a:r>
              <a:rPr kumimoji="1" lang="en-US" altLang="zh-CN" sz="1100" i="1" dirty="0" smtClean="0">
                <a:latin typeface="Kaiti SC Regular"/>
                <a:cs typeface="Kaiti SC Regular"/>
              </a:rPr>
              <a:t>-</a:t>
            </a:r>
          </a:p>
          <a:p>
            <a:pPr lvl="1"/>
            <a:r>
              <a:rPr lang="en-US" altLang="zh-CN" sz="1100" i="1" dirty="0">
                <a:latin typeface="Kaiti SC Regular"/>
                <a:cs typeface="Kaiti SC Regular"/>
              </a:rPr>
              <a:t>deb https://pkg.jenkins.io/debian-stable binary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/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apt</a:t>
            </a:r>
            <a:r>
              <a:rPr lang="en-US" altLang="zh-CN" sz="1100" i="1" dirty="0">
                <a:latin typeface="Kaiti SC Regular"/>
                <a:cs typeface="Kaiti SC Regular"/>
              </a:rPr>
              <a:t>-get update </a:t>
            </a:r>
            <a:endParaRPr lang="en-US" altLang="zh-CN" sz="1100" i="1" dirty="0" smtClean="0">
              <a:latin typeface="Kaiti SC Regular"/>
              <a:cs typeface="Kaiti SC Regular"/>
            </a:endParaRP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apt</a:t>
            </a:r>
            <a:r>
              <a:rPr lang="en-US" altLang="zh-CN" sz="1100" i="1" dirty="0">
                <a:latin typeface="Kaiti SC Regular"/>
                <a:cs typeface="Kaiti SC Regular"/>
              </a:rPr>
              <a:t>-get install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 -y</a:t>
            </a:r>
            <a:endParaRPr kumimoji="1" lang="en-US" altLang="zh-CN" sz="1100" i="1" dirty="0">
              <a:latin typeface="Kaiti SC Regular"/>
              <a:cs typeface="Kaiti SC Regular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07504" y="2416966"/>
            <a:ext cx="5472608" cy="430887"/>
            <a:chOff x="107504" y="2416966"/>
            <a:chExt cx="5472608" cy="430887"/>
          </a:xfrm>
        </p:grpSpPr>
        <p:sp>
          <p:nvSpPr>
            <p:cNvPr id="10" name="文本框 9"/>
            <p:cNvSpPr txBox="1"/>
            <p:nvPr/>
          </p:nvSpPr>
          <p:spPr>
            <a:xfrm>
              <a:off x="107504" y="2416966"/>
              <a:ext cx="54726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Ø"/>
              </a:pPr>
              <a:r>
                <a:rPr kumimoji="1" lang="en-US" altLang="zh-CN" sz="1100" dirty="0" smtClean="0"/>
                <a:t>Mac OS X          </a:t>
              </a:r>
            </a:p>
            <a:p>
              <a:r>
                <a:rPr kumimoji="1" lang="en-US" altLang="zh-CN" sz="1100" dirty="0" smtClean="0"/>
                <a:t>          </a:t>
              </a:r>
              <a:r>
                <a:rPr kumimoji="1" lang="en-US" altLang="zh-CN" sz="1100" i="1" dirty="0" smtClean="0"/>
                <a:t> </a:t>
              </a:r>
              <a:r>
                <a:rPr kumimoji="1" lang="en-US" altLang="zh-CN" sz="1100" i="1" dirty="0" smtClean="0">
                  <a:latin typeface="Kaiti SC Regular"/>
                  <a:ea typeface="楷体"/>
                  <a:cs typeface="Kaiti SC Regular"/>
                </a:rPr>
                <a:t>http</a:t>
              </a:r>
              <a:r>
                <a:rPr kumimoji="1" lang="en-US" altLang="zh-CN" sz="1100" i="1" dirty="0">
                  <a:latin typeface="Kaiti SC Regular"/>
                  <a:ea typeface="楷体"/>
                  <a:cs typeface="Kaiti SC Regular"/>
                </a:rPr>
                <a:t>://mirrors.jenkins-ci.org/osx-stable/</a:t>
              </a:r>
              <a:r>
                <a:rPr kumimoji="1" lang="en-US" altLang="zh-CN" sz="1100" i="1" dirty="0" smtClean="0">
                  <a:latin typeface="Kaiti SC Regular"/>
                  <a:ea typeface="楷体"/>
                  <a:cs typeface="Kaiti SC Regular"/>
                </a:rPr>
                <a:t>latest/</a:t>
              </a:r>
              <a:endParaRPr kumimoji="1" lang="zh-CN" altLang="en-US" sz="1100" i="1" dirty="0">
                <a:latin typeface="Kaiti SC Regular"/>
                <a:ea typeface="楷体"/>
                <a:cs typeface="Kaiti SC Regular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904" y="2571750"/>
              <a:ext cx="919818" cy="24345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07504" y="4155926"/>
            <a:ext cx="54726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zh-CN" altLang="en-US" sz="1100" dirty="0" smtClean="0"/>
              <a:t>下载</a:t>
            </a:r>
            <a:r>
              <a:rPr kumimoji="1" lang="en-US" altLang="zh-CN" sz="1100" dirty="0" smtClean="0"/>
              <a:t>jenkins.war</a:t>
            </a:r>
            <a:r>
              <a:rPr kumimoji="1" lang="zh-CN" altLang="en-US" sz="1100" dirty="0" smtClean="0"/>
              <a:t>包（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安装步骤以此为例</a:t>
            </a:r>
            <a:r>
              <a:rPr kumimoji="1" lang="zh-CN" altLang="en-US" sz="1100" dirty="0" smtClean="0"/>
              <a:t>）</a:t>
            </a:r>
            <a:endParaRPr kumimoji="1" lang="en-US" altLang="zh-CN" sz="1100" dirty="0" smtClean="0"/>
          </a:p>
          <a:p>
            <a:pPr lvl="0"/>
            <a:r>
              <a:rPr kumimoji="1" lang="en-US" altLang="zh-CN" sz="1100" dirty="0" smtClean="0"/>
              <a:t>          </a:t>
            </a:r>
            <a:r>
              <a:rPr kumimoji="1" lang="en-US" altLang="zh-CN" sz="1100" i="1" dirty="0" smtClean="0">
                <a:latin typeface="Kaiti SC Regular"/>
                <a:cs typeface="Kaiti SC Regular"/>
              </a:rPr>
              <a:t> </a:t>
            </a:r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Jenkins</a:t>
            </a:r>
            <a:r>
              <a:rPr lang="zh-CN" altLang="en-US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下载地</a:t>
            </a:r>
            <a:r>
              <a:rPr lang="zh-CN" altLang="en-US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址</a:t>
            </a:r>
            <a:r>
              <a:rPr lang="zh-CN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：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https</a:t>
            </a:r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://jenkins.io/download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/</a:t>
            </a:r>
            <a:endParaRPr lang="en-US" altLang="zh-CN" sz="1200" i="1" dirty="0">
              <a:solidFill>
                <a:prstClr val="black"/>
              </a:solidFill>
              <a:latin typeface="Kaiti SC Regular"/>
              <a:ea typeface="宋体"/>
              <a:cs typeface="Kaiti SC Regular"/>
            </a:endParaRPr>
          </a:p>
          <a:p>
            <a:pPr lvl="0"/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 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          </a:t>
            </a:r>
            <a:r>
              <a:rPr lang="zh-CN" altLang="en-US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运行：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java –jar </a:t>
            </a:r>
            <a:r>
              <a:rPr kumimoji="1" lang="en-US" altLang="zh-CN" sz="1200" i="1" dirty="0">
                <a:latin typeface="Kaiti SC Regular"/>
                <a:cs typeface="Kaiti SC Regular"/>
              </a:rPr>
              <a:t>jenkins.war</a:t>
            </a:r>
            <a:endParaRPr lang="zh-CN" altLang="en-US" sz="1200" i="1" dirty="0">
              <a:solidFill>
                <a:prstClr val="black"/>
              </a:solidFill>
              <a:latin typeface="Kaiti SC Regular"/>
              <a:ea typeface="宋体"/>
              <a:cs typeface="Kaiti SC Regular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504" y="3003798"/>
            <a:ext cx="6840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en-US" altLang="zh-CN" sz="1100" dirty="0" smtClean="0"/>
              <a:t>Docker Jenkins </a:t>
            </a:r>
            <a:r>
              <a:rPr lang="zh-CN" altLang="en-US" sz="1100" dirty="0" smtClean="0"/>
              <a:t>（</a:t>
            </a:r>
            <a:r>
              <a:rPr lang="zh-CN" altLang="en-US" sz="1100" dirty="0" smtClean="0">
                <a:solidFill>
                  <a:srgbClr val="FF0000"/>
                </a:solidFill>
              </a:rPr>
              <a:t>注意权限及</a:t>
            </a:r>
            <a:r>
              <a:rPr lang="en-US" altLang="zh-CN" sz="1100" dirty="0" smtClean="0">
                <a:solidFill>
                  <a:srgbClr val="FF0000"/>
                </a:solidFill>
              </a:rPr>
              <a:t>SELinux</a:t>
            </a:r>
            <a:r>
              <a:rPr lang="zh-CN" altLang="en-US" sz="1100" dirty="0" smtClean="0"/>
              <a:t>）</a:t>
            </a:r>
            <a:endParaRPr lang="en-US" altLang="zh-CN" sz="1100" dirty="0" smtClean="0"/>
          </a:p>
          <a:p>
            <a:r>
              <a:rPr lang="en-US" altLang="zh-CN" sz="1100" dirty="0"/>
              <a:t> </a:t>
            </a:r>
            <a:r>
              <a:rPr lang="en-US" altLang="zh-CN" sz="1100" dirty="0" smtClean="0"/>
              <a:t>        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docker </a:t>
            </a:r>
            <a:r>
              <a:rPr lang="en-US" altLang="zh-CN" sz="1100" i="1" dirty="0">
                <a:latin typeface="Kaiti SC Regular"/>
                <a:cs typeface="Kaiti SC Regular"/>
              </a:rPr>
              <a:t>run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-name jenkins --restart=always     -u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0 \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p 8080: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8080 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p 50000: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50000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v /var/www/jenkins:/var/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jenkins_home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d docker.io/jenkinsci/blueocean</a:t>
            </a:r>
            <a:endParaRPr kumimoji="1" lang="zh-CN" altLang="en-US" sz="1100" i="1" dirty="0">
              <a:latin typeface="Kaiti SC Regular"/>
              <a:cs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80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699542"/>
            <a:ext cx="54726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Kaiti SC Regular"/>
                <a:cs typeface="Kaiti SC Regular"/>
              </a:rPr>
              <a:t>下载</a:t>
            </a:r>
            <a:r>
              <a:rPr kumimoji="1" lang="en-US" altLang="zh-CN" sz="1200" dirty="0" smtClean="0">
                <a:latin typeface="Kaiti SC Regular"/>
                <a:cs typeface="Kaiti SC Regular"/>
              </a:rPr>
              <a:t>jenkins.war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，并运行：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Kaiti SC Regular"/>
                <a:cs typeface="Kaiti SC Regular"/>
              </a:rPr>
              <a:t>java -jar jenkins.war </a:t>
            </a:r>
            <a:r>
              <a:rPr lang="de-DE" altLang="zh-CN" sz="1200" dirty="0">
                <a:latin typeface="Kaiti SC Regular"/>
                <a:cs typeface="Kaiti SC Regular"/>
              </a:rPr>
              <a:t>--httpPort=</a:t>
            </a:r>
            <a:r>
              <a:rPr lang="de-DE" altLang="zh-CN" sz="1200" dirty="0" smtClean="0">
                <a:latin typeface="Kaiti SC Regular"/>
                <a:cs typeface="Kaiti SC Regular"/>
              </a:rPr>
              <a:t>808</a:t>
            </a:r>
            <a:r>
              <a:rPr lang="en-US" altLang="zh-CN" sz="1200" dirty="0" smtClean="0">
                <a:latin typeface="Kaiti SC Regular"/>
                <a:cs typeface="Kaiti SC Regular"/>
              </a:rPr>
              <a:t>0</a:t>
            </a:r>
            <a:r>
              <a:rPr lang="zh-CN" altLang="en-US" sz="1200" dirty="0" smtClean="0">
                <a:latin typeface="Kaiti SC Regular"/>
                <a:cs typeface="Kaiti SC Regular"/>
              </a:rPr>
              <a:t>（默认端口）</a:t>
            </a:r>
            <a:r>
              <a:rPr lang="de-DE" altLang="zh-CN" sz="1200" dirty="0" smtClean="0">
                <a:latin typeface="Kaiti SC Regular"/>
                <a:cs typeface="Kaiti SC Regular"/>
              </a:rPr>
              <a:t> 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endParaRPr kumimoji="1" lang="en-US" altLang="zh-CN" sz="1200" dirty="0" smtClean="0">
              <a:latin typeface="Kaiti SC Regular"/>
              <a:cs typeface="Kaiti SC Regular"/>
            </a:endParaRPr>
          </a:p>
          <a:p>
            <a:endParaRPr kumimoji="1" lang="en-US" altLang="zh-CN" sz="1200" dirty="0" smtClean="0">
              <a:latin typeface="Kaiti SC Regular"/>
              <a:cs typeface="Kaiti SC Regular"/>
            </a:endParaRPr>
          </a:p>
          <a:p>
            <a:pPr marL="228600" indent="-228600">
              <a:buFont typeface="Wingdings" charset="2"/>
              <a:buChar char="Ø"/>
            </a:pPr>
            <a:r>
              <a:rPr kumimoji="1" lang="zh-CN" altLang="zh-CN" sz="1200" dirty="0">
                <a:latin typeface="Kaiti SC Regular"/>
                <a:cs typeface="Kaiti SC Regular"/>
              </a:rPr>
              <a:t>1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</a:t>
            </a:r>
            <a:r>
              <a:rPr kumimoji="1" lang="de-DE" altLang="zh-CN" sz="1200" dirty="0" smtClean="0">
                <a:latin typeface="Kaiti SC Regular"/>
                <a:cs typeface="Kaiti SC Regular"/>
              </a:rPr>
              <a:t>http</a:t>
            </a:r>
            <a:r>
              <a:rPr kumimoji="1" lang="de-DE" altLang="zh-CN" sz="1200" dirty="0">
                <a:latin typeface="Kaiti SC Regular"/>
                <a:cs typeface="Kaiti SC Regular"/>
              </a:rPr>
              <a:t>://192.168.1.60:8080</a:t>
            </a:r>
            <a:r>
              <a:rPr kumimoji="1" lang="de-DE" altLang="zh-CN" sz="1200" dirty="0" smtClean="0">
                <a:latin typeface="Kaiti SC Regular"/>
                <a:cs typeface="Kaiti SC Regular"/>
              </a:rPr>
              <a:t>, 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浏览器访问出现如下界面：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251520" y="1635646"/>
            <a:ext cx="8570020" cy="2376264"/>
            <a:chOff x="395536" y="1275606"/>
            <a:chExt cx="8570020" cy="23762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275606"/>
              <a:ext cx="3654030" cy="237626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2411751"/>
              <a:ext cx="2736304" cy="26341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861100" y="1835687"/>
              <a:ext cx="4104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 smtClean="0">
                  <a:latin typeface="Kaiti SC Regular"/>
                  <a:cs typeface="Kaiti SC Regular"/>
                </a:rPr>
                <a:t>获取</a:t>
              </a:r>
              <a:r>
                <a:rPr lang="en-US" altLang="zh-CN" sz="1200" dirty="0">
                  <a:latin typeface="Kaiti SC Regular"/>
                  <a:cs typeface="Kaiti SC Regular"/>
                </a:rPr>
                <a:t>/root/.jenkins/secrets/initialAdminPassword</a:t>
              </a:r>
              <a:r>
                <a:rPr kumimoji="1" lang="zh-CN" altLang="en-US" sz="1200" dirty="0" smtClean="0">
                  <a:latin typeface="Kaiti SC Regular"/>
                  <a:cs typeface="Kaiti SC Regular"/>
                </a:rPr>
                <a:t>密码，填入点击</a:t>
              </a:r>
              <a:r>
                <a:rPr kumimoji="1" lang="en-US" altLang="zh-CN" sz="1200" dirty="0" smtClean="0">
                  <a:latin typeface="Kaiti SC Regular"/>
                  <a:cs typeface="Kaiti SC Regular"/>
                </a:rPr>
                <a:t>Continue</a:t>
              </a:r>
              <a:r>
                <a:rPr kumimoji="1" lang="zh-CN" altLang="en-US" sz="1200" dirty="0" smtClean="0">
                  <a:latin typeface="Kaiti SC Regular"/>
                  <a:cs typeface="Kaiti SC Regular"/>
                </a:rPr>
                <a:t>：</a:t>
              </a:r>
              <a:endParaRPr kumimoji="1" lang="zh-CN" altLang="en-US" sz="1200" dirty="0">
                <a:latin typeface="Kaiti SC Regular"/>
                <a:cs typeface="Kaiti SC Regular"/>
              </a:endParaRPr>
            </a:p>
          </p:txBody>
        </p:sp>
        <p:cxnSp>
          <p:nvCxnSpPr>
            <p:cNvPr id="17" name="直线箭头连接符 16"/>
            <p:cNvCxnSpPr>
              <a:stCxn id="12" idx="1"/>
            </p:cNvCxnSpPr>
            <p:nvPr/>
          </p:nvCxnSpPr>
          <p:spPr>
            <a:xfrm flipH="1">
              <a:off x="3635896" y="2543457"/>
              <a:ext cx="1656184" cy="6043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80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2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</a:t>
            </a:r>
            <a:r>
              <a:rPr lang="zh-CN" altLang="en-US" sz="1200" b="1" dirty="0"/>
              <a:t>初始化安装插</a:t>
            </a:r>
            <a:r>
              <a:rPr lang="zh-CN" altLang="en-US" sz="1200" b="1" dirty="0" smtClean="0"/>
              <a:t>件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可选择建议安装也可自己进行选择，这里我们选择默认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598"/>
            <a:ext cx="4104456" cy="23918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571750"/>
            <a:ext cx="3888432" cy="2381075"/>
          </a:xfrm>
          <a:prstGeom prst="rect">
            <a:avLst/>
          </a:prstGeom>
        </p:spPr>
      </p:pic>
      <p:cxnSp>
        <p:nvCxnSpPr>
          <p:cNvPr id="20" name="直线箭头连接符 19"/>
          <p:cNvCxnSpPr/>
          <p:nvPr/>
        </p:nvCxnSpPr>
        <p:spPr>
          <a:xfrm>
            <a:off x="4572001" y="2787774"/>
            <a:ext cx="36003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67">
      <a:dk1>
        <a:srgbClr val="000000"/>
      </a:dk1>
      <a:lt1>
        <a:srgbClr val="FFFFFF"/>
      </a:lt1>
      <a:dk2>
        <a:srgbClr val="67B0E3"/>
      </a:dk2>
      <a:lt2>
        <a:srgbClr val="A0A0A0"/>
      </a:lt2>
      <a:accent1>
        <a:srgbClr val="B5B5B5"/>
      </a:accent1>
      <a:accent2>
        <a:srgbClr val="B5B5B5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0000FF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9132</TotalTime>
  <Words>2028</Words>
  <Application>Microsoft Macintosh PowerPoint</Application>
  <PresentationFormat>全屏显示(16:9)</PresentationFormat>
  <Paragraphs>256</Paragraphs>
  <Slides>42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hu jason</cp:lastModifiedBy>
  <cp:revision>891</cp:revision>
  <dcterms:created xsi:type="dcterms:W3CDTF">2014-12-16T06:14:24Z</dcterms:created>
  <dcterms:modified xsi:type="dcterms:W3CDTF">2018-05-18T08:15:25Z</dcterms:modified>
</cp:coreProperties>
</file>